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97" r:id="rId13"/>
    <p:sldId id="269" r:id="rId14"/>
    <p:sldId id="271" r:id="rId15"/>
    <p:sldId id="265" r:id="rId16"/>
    <p:sldId id="272" r:id="rId17"/>
    <p:sldId id="273" r:id="rId18"/>
    <p:sldId id="270" r:id="rId19"/>
    <p:sldId id="274" r:id="rId20"/>
    <p:sldId id="275" r:id="rId21"/>
    <p:sldId id="292" r:id="rId22"/>
    <p:sldId id="276" r:id="rId23"/>
    <p:sldId id="288" r:id="rId24"/>
    <p:sldId id="299" r:id="rId25"/>
    <p:sldId id="294" r:id="rId26"/>
    <p:sldId id="295" r:id="rId27"/>
    <p:sldId id="296" r:id="rId28"/>
    <p:sldId id="298" r:id="rId29"/>
    <p:sldId id="286" r:id="rId30"/>
    <p:sldId id="290" r:id="rId31"/>
    <p:sldId id="287" r:id="rId32"/>
    <p:sldId id="291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6CAC-2894-4799-9098-44A5FE7E8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A26A4-BB96-417F-8ECF-FA4245EF3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C7AD5-404A-4301-BA46-F28B420E7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873E9-E469-40E8-9CE9-4797D1E4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17D87-FB81-4374-82F4-9DAABF8A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3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F76E-4F58-4168-9A53-B21A63BC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F69589-846C-4E9D-9484-2E4182AA7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10812-A2B8-45D1-8E85-7FD3A149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E51D7-22DC-43DB-AEF1-EA3462F2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883D-9741-42B1-A862-37CE6019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013B56-7477-4BB4-B7CD-28A817146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55C6D-6E87-4B17-A931-D1F53CF74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37DCE-3D49-495C-8236-138F47E0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F1109-722A-4D2C-BBBB-792FA7F4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1FD91-746F-4CD1-BD98-9E44CB61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9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C958-1E85-465A-9A14-5EBA5F41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EBD3E-94E6-4CB7-A904-3A1413DF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D526F-EE45-4BA8-BCBF-1B582553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5C5E8-DD61-480A-9D8A-CA8F7787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342FD-0CCD-4630-9C66-CF1A3CCE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6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3F04-F266-4275-98E0-4A5981C0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9324A-8C69-46EE-9EB9-B633D0148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C12E-EB77-4BF0-ABA3-7B7359E4C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2108C-3041-41E7-BEA0-1E1D7F9FC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C860A-C1CA-43CD-9A9C-D26C0813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5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7E18-DE7A-4A69-950B-5040BB28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DF882-D887-432A-B3C6-EB08544AA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40933-9619-48BC-B9CC-57785E75F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219DB-CBAF-4221-9BA7-D5305DF84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45FE1-81FB-417E-BDBA-D390FEBF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F9982-6A84-4E6E-AFC9-38394BFB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DDC4-ACE7-4EA4-AD97-FEFA5C58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ECCB7-1ABA-4727-B380-C154F2E60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25A4B-DDA4-4EA2-AF8B-78FF4C4EB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8728C-5F03-4275-BC19-0344EB854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CA09F-996F-4BCB-9B59-5343B8DCD0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8B365-0C90-46AC-960C-B230F8043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E60DC4-A258-4F56-8C3F-1CB62AF5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1684E3-6084-421C-93C3-07F28F88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4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ECC1-DCBC-4A3E-B529-E71D0CA0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94080-55C1-4CBD-A691-5F0CD0A9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AE3C8-0164-4165-9911-3715908B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C50A5-573B-4C19-93F7-3CD491F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8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C5A04-9E33-452D-9728-F310F442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9FAE7-1CC1-47FE-B059-9BCE5C02F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67E6-C2C2-437A-B30C-0C613331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9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00F4-90B2-45E8-B272-D007E8D0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92A1-2C71-419C-AA05-FF35D4254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569AB-91FB-4D63-8D13-BE1242A39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11C58-3E4C-40C6-9111-CD237EDC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871D8-5984-48D6-B15D-01CAC7C1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0D6F5-0DA9-4C86-A214-EC40B96A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1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754F-467D-48E3-AD60-6170E2DA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4F113-3F5F-4BE6-97D2-0AE243222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953FA-2DEA-486D-AAF3-F1DF3F3B2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18246-13B6-4CE1-878B-055022A50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3BCEB-A172-4DCE-86A6-3DC9E32C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B14C3-A2EA-454F-8122-409152B5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6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6EB6B-6612-47EE-9D4F-A635251A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C5CD9-4960-45DC-AA3C-500CFB369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C98D4-6257-4257-AC2E-2406A5E43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B2F35-7C9E-413F-B63E-93BBD0548C0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FF529-A639-40AD-9735-5CD60C10B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13DA-63B6-420F-80BF-8B692F23E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6720-68BF-4DB8-83CF-17C7299A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887B-A30F-4DC3-A582-E5EFDDB14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3218"/>
            <a:ext cx="9144000" cy="1071563"/>
          </a:xfrm>
        </p:spPr>
        <p:txBody>
          <a:bodyPr/>
          <a:lstStyle/>
          <a:p>
            <a:r>
              <a:rPr lang="en-US" b="1" dirty="0"/>
              <a:t>Phantom Limb Syndrome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EBE36-02D9-441B-8FA2-302445D8A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0202"/>
            <a:ext cx="9144000" cy="580094"/>
          </a:xfrm>
        </p:spPr>
        <p:txBody>
          <a:bodyPr>
            <a:normAutofit/>
          </a:bodyPr>
          <a:lstStyle/>
          <a:p>
            <a:r>
              <a:rPr lang="en-US" dirty="0" err="1"/>
              <a:t>Mojtaba</a:t>
            </a:r>
            <a:r>
              <a:rPr lang="en-US" dirty="0"/>
              <a:t> </a:t>
            </a:r>
            <a:r>
              <a:rPr lang="en-US" dirty="0" err="1"/>
              <a:t>Kanani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1B1508-1A82-4774-9D77-2DC98003CF1F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5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Sensations Related to </a:t>
            </a:r>
            <a:r>
              <a:rPr lang="en-US" b="1" dirty="0">
                <a:solidFill>
                  <a:srgbClr val="FF0000"/>
                </a:solidFill>
              </a:rPr>
              <a:t>Movement</a:t>
            </a:r>
            <a:r>
              <a:rPr lang="en-US" dirty="0"/>
              <a:t> of Phantom Limb</a:t>
            </a:r>
          </a:p>
          <a:p>
            <a:r>
              <a:rPr lang="en-US" dirty="0"/>
              <a:t>Voluntarily / Involuntary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he fascinating science behind phantom limbs - Joshua W. Pate">
            <a:hlinkClick r:id="" action="ppaction://media"/>
            <a:extLst>
              <a:ext uri="{FF2B5EF4-FFF2-40B4-BE49-F238E27FC236}">
                <a16:creationId xmlns:a16="http://schemas.microsoft.com/office/drawing/2014/main" id="{14889DC2-7C46-4C92-BD62-3FCE50CFBD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900" end="29385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5982" y="3491257"/>
            <a:ext cx="5336208" cy="3001617"/>
          </a:xfrm>
          <a:prstGeom prst="rect">
            <a:avLst/>
          </a:prstGeom>
        </p:spPr>
      </p:pic>
      <p:pic>
        <p:nvPicPr>
          <p:cNvPr id="6" name="Phantom limb - Wikipedia">
            <a:hlinkClick r:id="" action="ppaction://media"/>
            <a:extLst>
              <a:ext uri="{FF2B5EF4-FFF2-40B4-BE49-F238E27FC236}">
                <a16:creationId xmlns:a16="http://schemas.microsoft.com/office/drawing/2014/main" id="{6E13BE4B-0073-44D2-B9EE-056E5FFF8D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109" end="11540.843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4408" y="3491257"/>
            <a:ext cx="5346630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6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Sensations related to </a:t>
            </a:r>
            <a:r>
              <a:rPr lang="en-US" b="1" dirty="0">
                <a:solidFill>
                  <a:srgbClr val="FF0000"/>
                </a:solidFill>
              </a:rPr>
              <a:t>Size</a:t>
            </a:r>
            <a:r>
              <a:rPr lang="en-US" dirty="0"/>
              <a:t> , </a:t>
            </a:r>
            <a:r>
              <a:rPr lang="en-US" b="1" dirty="0">
                <a:solidFill>
                  <a:srgbClr val="FF0000"/>
                </a:solidFill>
              </a:rPr>
              <a:t>Shape</a:t>
            </a:r>
            <a:r>
              <a:rPr lang="en-US" dirty="0"/>
              <a:t> , </a:t>
            </a:r>
            <a:r>
              <a:rPr lang="en-US" b="1" dirty="0">
                <a:solidFill>
                  <a:srgbClr val="FF0000"/>
                </a:solidFill>
              </a:rPr>
              <a:t>Position</a:t>
            </a:r>
            <a:r>
              <a:rPr lang="en-US" dirty="0"/>
              <a:t> of Phantom Limb.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Bigger / Smaller / Same as real / Changing</a:t>
            </a:r>
          </a:p>
          <a:p>
            <a:r>
              <a:rPr lang="en-US" dirty="0"/>
              <a:t>Unhurt / Injured</a:t>
            </a:r>
          </a:p>
          <a:p>
            <a:r>
              <a:rPr lang="en-US" dirty="0"/>
              <a:t>Relax / Painful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Telescoping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19357-9ADD-44A1-8BDC-58A079A55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887" y="2076870"/>
            <a:ext cx="5254487" cy="4416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47703-9A4E-4DA3-867E-106CEC5A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853" y="1478649"/>
            <a:ext cx="2356947" cy="50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1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Exteroceptive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6722" cy="4351338"/>
          </a:xfrm>
        </p:spPr>
        <p:txBody>
          <a:bodyPr/>
          <a:lstStyle/>
          <a:p>
            <a:r>
              <a:rPr lang="en-US" dirty="0"/>
              <a:t>Sensations related to </a:t>
            </a:r>
            <a:r>
              <a:rPr lang="en-US" b="1" dirty="0">
                <a:solidFill>
                  <a:srgbClr val="FF0000"/>
                </a:solidFill>
              </a:rPr>
              <a:t>Touch , Pressure , Temperature , Itch </a:t>
            </a:r>
            <a:r>
              <a:rPr lang="en-US" dirty="0"/>
              <a:t>of    Phantom Limb.</a:t>
            </a:r>
          </a:p>
          <a:p>
            <a:r>
              <a:rPr lang="en-US" dirty="0"/>
              <a:t>Also Feelings Related to External Objects being applied to Phantom Limb</a:t>
            </a:r>
          </a:p>
          <a:p>
            <a:r>
              <a:rPr lang="en-US" dirty="0"/>
              <a:t>Wedding Ring , Watchband , Tight Shoelaces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he fascinating science behind phantom limbs - Joshua W. Pate">
            <a:hlinkClick r:id="" action="ppaction://media"/>
            <a:extLst>
              <a:ext uri="{FF2B5EF4-FFF2-40B4-BE49-F238E27FC236}">
                <a16:creationId xmlns:a16="http://schemas.microsoft.com/office/drawing/2014/main" id="{AA9A343A-89A6-4C61-B507-6E8F8722A7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000" end="2885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7896" y="3763615"/>
            <a:ext cx="5336208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2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Limb Pain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60% - 80% feel </a:t>
            </a:r>
            <a:r>
              <a:rPr lang="en-US" b="1" dirty="0">
                <a:solidFill>
                  <a:srgbClr val="FF0000"/>
                </a:solidFill>
              </a:rPr>
              <a:t>Phantom Limb Pain</a:t>
            </a:r>
          </a:p>
          <a:p>
            <a:r>
              <a:rPr lang="en-US" dirty="0"/>
              <a:t>75% Early – 25% Late</a:t>
            </a:r>
          </a:p>
          <a:p>
            <a:r>
              <a:rPr lang="en-US" dirty="0"/>
              <a:t>Sometimes Start even Years after amputation</a:t>
            </a:r>
          </a:p>
          <a:p>
            <a:r>
              <a:rPr lang="en-US" dirty="0"/>
              <a:t>Duration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he fascinating science behind phantom limbs - Joshua W. Pate">
            <a:hlinkClick r:id="" action="ppaction://media"/>
            <a:extLst>
              <a:ext uri="{FF2B5EF4-FFF2-40B4-BE49-F238E27FC236}">
                <a16:creationId xmlns:a16="http://schemas.microsoft.com/office/drawing/2014/main" id="{8338CA1C-4F07-41F3-BF64-C935F9AE6B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345" end="2489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7896" y="3737113"/>
            <a:ext cx="5336208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Phantom Limb Pain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F3712-F280-484B-AFFB-7127D121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723" y="1570179"/>
            <a:ext cx="1524000" cy="269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3199A-EAA4-4C91-A771-DA0A186B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77" y="3587750"/>
            <a:ext cx="1828800" cy="290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9C5FDB-71EE-4727-8A95-4C00AB5BA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570179"/>
            <a:ext cx="6781800" cy="276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70478-897A-4C5D-8128-2666091D2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903" y="4317519"/>
            <a:ext cx="5565914" cy="2486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61B09-2A9C-4D30-AC36-202B75192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539" y="4251353"/>
            <a:ext cx="2356714" cy="23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44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Phantom Limb Syndrome</a:t>
            </a:r>
          </a:p>
          <a:p>
            <a:r>
              <a:rPr lang="en-US" dirty="0"/>
              <a:t>Phantom Pain</a:t>
            </a:r>
          </a:p>
          <a:p>
            <a:r>
              <a:rPr lang="en-US" dirty="0"/>
              <a:t>Stump Pain – 50%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8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Pain and Injury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863A033-B0C1-4A0D-B37B-2F2F05E4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94" y="2637183"/>
            <a:ext cx="12536557" cy="422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asing texting and email hand pain | 2019-10-01 | ISHN">
            <a:extLst>
              <a:ext uri="{FF2B5EF4-FFF2-40B4-BE49-F238E27FC236}">
                <a16:creationId xmlns:a16="http://schemas.microsoft.com/office/drawing/2014/main" id="{AD93B1CF-08D2-404B-A416-D2D92E6B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37183"/>
            <a:ext cx="5857461" cy="422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43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0527B-6AD9-437D-9A98-FEA4295D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9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 mechanisms</a:t>
            </a:r>
          </a:p>
          <a:p>
            <a:r>
              <a:rPr lang="en-US" dirty="0"/>
              <a:t>Central mechanisms</a:t>
            </a:r>
          </a:p>
          <a:p>
            <a:r>
              <a:rPr lang="en-US" dirty="0"/>
              <a:t>The </a:t>
            </a:r>
            <a:r>
              <a:rPr lang="en-US" dirty="0" err="1"/>
              <a:t>Neuromatrix</a:t>
            </a:r>
            <a:endParaRPr lang="en-US" dirty="0"/>
          </a:p>
          <a:p>
            <a:r>
              <a:rPr lang="en-US" dirty="0"/>
              <a:t>Psychological Theory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5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Limb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phantom limb</a:t>
            </a:r>
            <a:r>
              <a:rPr lang="en-US" dirty="0"/>
              <a:t> is the sensation that an amputated or missing limb is still attached.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5D24F3-FE90-4F4D-9CDD-983B37F7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3358827"/>
            <a:ext cx="4857750" cy="30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52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 mechanisms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The fascinating science behind phantom limbs - Joshua W. Pate">
            <a:hlinkClick r:id="" action="ppaction://media"/>
            <a:extLst>
              <a:ext uri="{FF2B5EF4-FFF2-40B4-BE49-F238E27FC236}">
                <a16:creationId xmlns:a16="http://schemas.microsoft.com/office/drawing/2014/main" id="{0549DBFA-9863-483F-A086-99530B9882C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400" end="1815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3719" y="1815548"/>
            <a:ext cx="8964562" cy="5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7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b="1" dirty="0"/>
              <a:t>removing neuromas </a:t>
            </a:r>
            <a:r>
              <a:rPr lang="en-US" dirty="0"/>
              <a:t>doesn’t cure phantom pain.</a:t>
            </a:r>
          </a:p>
          <a:p>
            <a:r>
              <a:rPr lang="en-US" dirty="0"/>
              <a:t>Cant explain phantom pain in people with </a:t>
            </a:r>
            <a:r>
              <a:rPr lang="en-US" b="1" dirty="0"/>
              <a:t>congenital limb deficiency.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Brain Mapping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C3644-A281-4472-A7BA-C9B1630CB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524" y="365125"/>
            <a:ext cx="3642607" cy="6127750"/>
          </a:xfrm>
          <a:prstGeom prst="rect">
            <a:avLst/>
          </a:prstGeom>
        </p:spPr>
      </p:pic>
      <p:pic>
        <p:nvPicPr>
          <p:cNvPr id="7" name="Dr. Wilder Graves Penfield Canadian Medical Hall of Fame Laureate 1994.mov">
            <a:hlinkClick r:id="" action="ppaction://media"/>
            <a:extLst>
              <a:ext uri="{FF2B5EF4-FFF2-40B4-BE49-F238E27FC236}">
                <a16:creationId xmlns:a16="http://schemas.microsoft.com/office/drawing/2014/main" id="{3ED85CF1-1A66-49C3-9DE9-2AB962D1EB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300" end="85237.3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448646"/>
            <a:ext cx="5668618" cy="41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0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Homunculus</a:t>
            </a:r>
          </a:p>
        </p:txBody>
      </p:sp>
      <p:pic>
        <p:nvPicPr>
          <p:cNvPr id="5" name="The fascinating science behind phantom limbs - Joshua W. Pate">
            <a:hlinkClick r:id="" action="ppaction://media"/>
            <a:extLst>
              <a:ext uri="{FF2B5EF4-FFF2-40B4-BE49-F238E27FC236}">
                <a16:creationId xmlns:a16="http://schemas.microsoft.com/office/drawing/2014/main" id="{15861A52-FA63-437D-8ACC-74F5F1CF9C0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7000" end="1279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3719" y="1815548"/>
            <a:ext cx="8964562" cy="504245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Remapping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FFD3E-995A-43C2-9F77-FBD430C9A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t="2247" r="1428" b="7116"/>
          <a:stretch/>
        </p:blipFill>
        <p:spPr bwMode="auto">
          <a:xfrm>
            <a:off x="1431234" y="1575833"/>
            <a:ext cx="9329532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5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Remapping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78F8EA-57C8-4AC9-BA77-E600EC18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266" y="1690688"/>
            <a:ext cx="776946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9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Remapping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086AC-0C35-4F5E-932E-7AFD04D8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7" y="2082247"/>
            <a:ext cx="5809008" cy="3967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ADF07-E6F4-42F4-8B8F-0D2EAEFA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851" y="1974888"/>
            <a:ext cx="2990436" cy="39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97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 everyone </a:t>
            </a:r>
            <a:r>
              <a:rPr lang="en-US" dirty="0"/>
              <a:t>feel phantom limb and phantom pain.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50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Limb and </a:t>
            </a:r>
            <a:r>
              <a:rPr lang="en-US" b="1" dirty="0"/>
              <a:t>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Age &lt; 2                     20%</a:t>
            </a:r>
          </a:p>
          <a:p>
            <a:r>
              <a:rPr lang="en-US" dirty="0"/>
              <a:t>2 &lt; Age &lt; 4               25%</a:t>
            </a:r>
          </a:p>
          <a:p>
            <a:r>
              <a:rPr lang="en-US" dirty="0"/>
              <a:t>4 &lt; Age &lt; 6               61%</a:t>
            </a:r>
          </a:p>
          <a:p>
            <a:r>
              <a:rPr lang="en-US" dirty="0"/>
              <a:t>6 &lt; Age &lt; 8               75%</a:t>
            </a:r>
          </a:p>
          <a:p>
            <a:r>
              <a:rPr lang="en-US" dirty="0"/>
              <a:t>Age &gt; 8                     100%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13F6B-375A-48F1-ABFB-40133207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926" y="1584671"/>
            <a:ext cx="6275166" cy="407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6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Neuromatrix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</a:t>
            </a:r>
          </a:p>
          <a:p>
            <a:r>
              <a:rPr lang="en-US" dirty="0" err="1"/>
              <a:t>NeuroSignature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CA99E-0353-4111-BB07-3E8C5A49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670" y="245855"/>
            <a:ext cx="3283227" cy="6401112"/>
          </a:xfrm>
          <a:prstGeom prst="rect">
            <a:avLst/>
          </a:prstGeom>
        </p:spPr>
      </p:pic>
      <p:pic>
        <p:nvPicPr>
          <p:cNvPr id="13318" name="Picture 6" descr="The body-self neuromatrix according to the model proposed by ...">
            <a:extLst>
              <a:ext uri="{FF2B5EF4-FFF2-40B4-BE49-F238E27FC236}">
                <a16:creationId xmlns:a16="http://schemas.microsoft.com/office/drawing/2014/main" id="{F0092A01-8696-4313-9DCD-A5820CAF1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" t="16041" r="6454" b="17978"/>
          <a:stretch/>
        </p:blipFill>
        <p:spPr bwMode="auto">
          <a:xfrm>
            <a:off x="1023729" y="2830257"/>
            <a:ext cx="7046844" cy="38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18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18EE4-134D-4A3D-B27D-5792156D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44" y="625750"/>
            <a:ext cx="2886075" cy="492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D3479-57C7-477D-ACB3-1EDE0A677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707" y="625750"/>
            <a:ext cx="2914650" cy="5514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0FC97A-5342-4658-818E-AB6AAF91DF84}"/>
              </a:ext>
            </a:extLst>
          </p:cNvPr>
          <p:cNvSpPr txBox="1"/>
          <p:nvPr/>
        </p:nvSpPr>
        <p:spPr>
          <a:xfrm>
            <a:off x="4963354" y="6157705"/>
            <a:ext cx="64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45CACC-2AA4-42F9-94FA-EC515EBDC9E5}"/>
              </a:ext>
            </a:extLst>
          </p:cNvPr>
          <p:cNvSpPr txBox="1"/>
          <p:nvPr/>
        </p:nvSpPr>
        <p:spPr>
          <a:xfrm>
            <a:off x="8443503" y="5599630"/>
            <a:ext cx="64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1872</a:t>
            </a:r>
          </a:p>
        </p:txBody>
      </p:sp>
    </p:spTree>
    <p:extLst>
      <p:ext uri="{BB962C8B-B14F-4D97-AF65-F5344CB8AC3E}">
        <p14:creationId xmlns:p14="http://schemas.microsoft.com/office/powerpoint/2010/main" val="1354859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address how sensations can </a:t>
            </a:r>
            <a:r>
              <a:rPr lang="en-US" b="1" dirty="0"/>
              <a:t>spontaneously end.</a:t>
            </a:r>
          </a:p>
          <a:p>
            <a:r>
              <a:rPr lang="en-US" b="1" dirty="0"/>
              <a:t>Not everyone </a:t>
            </a:r>
            <a:r>
              <a:rPr lang="en-US" dirty="0"/>
              <a:t>feel phantom limb and phantom pain.</a:t>
            </a:r>
          </a:p>
          <a:p>
            <a:r>
              <a:rPr lang="en-US" b="1" dirty="0"/>
              <a:t>can not be tested empirically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2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Psychological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wish fulfillment</a:t>
            </a:r>
          </a:p>
          <a:p>
            <a:r>
              <a:rPr lang="en-US" dirty="0"/>
              <a:t>denial of the loss of a part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"Just as the widow finds it hard to believe that her husband is dead and often has a strong sense of his presence, so the amputee has difficulty in accepting the loss of his limb and he continues to feel it is present 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5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FMRI</a:t>
            </a:r>
            <a:r>
              <a:rPr lang="en-US" dirty="0"/>
              <a:t> shows that the pain is really there.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17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Brain is </a:t>
            </a:r>
            <a:r>
              <a:rPr lang="en-US" b="1" dirty="0"/>
              <a:t>not just Reporting Everything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61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Cutaneous Rabbit Illusion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utaneous rabbit illusion - Wikiwand">
            <a:extLst>
              <a:ext uri="{FF2B5EF4-FFF2-40B4-BE49-F238E27FC236}">
                <a16:creationId xmlns:a16="http://schemas.microsoft.com/office/drawing/2014/main" id="{AFD25FCB-5E0F-4B27-A6F6-6DD8DAD4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116" y="2341701"/>
            <a:ext cx="5876684" cy="348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onsciousness: A Very Short Introduction – Jolyon's Website">
            <a:extLst>
              <a:ext uri="{FF2B5EF4-FFF2-40B4-BE49-F238E27FC236}">
                <a16:creationId xmlns:a16="http://schemas.microsoft.com/office/drawing/2014/main" id="{714279D9-E3DE-48AA-A175-99BCE66B8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" t="5055" b="5607"/>
          <a:stretch/>
        </p:blipFill>
        <p:spPr bwMode="auto">
          <a:xfrm>
            <a:off x="1113182" y="2517913"/>
            <a:ext cx="3803297" cy="31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487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Truth?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illusion?</a:t>
            </a:r>
          </a:p>
          <a:p>
            <a:r>
              <a:rPr lang="en-US" dirty="0"/>
              <a:t>Is pain illusion?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49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Upper Limb or Lower Limb</a:t>
            </a:r>
          </a:p>
          <a:p>
            <a:r>
              <a:rPr lang="en-US" dirty="0"/>
              <a:t>Traumatic limb loss or Surgical amputation</a:t>
            </a:r>
          </a:p>
          <a:p>
            <a:r>
              <a:rPr lang="en-US" dirty="0" err="1"/>
              <a:t>Preamputation</a:t>
            </a:r>
            <a:r>
              <a:rPr lang="en-US" dirty="0"/>
              <a:t> History</a:t>
            </a:r>
          </a:p>
          <a:p>
            <a:r>
              <a:rPr lang="en-US" dirty="0"/>
              <a:t>Stump Condition</a:t>
            </a:r>
          </a:p>
          <a:p>
            <a:r>
              <a:rPr lang="en-US" dirty="0"/>
              <a:t>Mechanical or electrical Stimulation</a:t>
            </a:r>
          </a:p>
          <a:p>
            <a:r>
              <a:rPr lang="en-US" dirty="0"/>
              <a:t>Stress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78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32F8B86-3E99-4DBB-861B-D99D85C5C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85862"/>
            <a:ext cx="10521757" cy="310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he fascinating science behind phantom limbs - Joshua W. Pate">
            <a:hlinkClick r:id="" action="ppaction://media"/>
            <a:extLst>
              <a:ext uri="{FF2B5EF4-FFF2-40B4-BE49-F238E27FC236}">
                <a16:creationId xmlns:a16="http://schemas.microsoft.com/office/drawing/2014/main" id="{CA5E333C-0840-4997-9F38-9BF054DAEC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100" end="98120"/>
                </p14:media>
              </p:ext>
            </p:extLst>
          </p:nvPr>
        </p:nvPicPr>
        <p:blipFill rotWithShape="1">
          <a:blip r:embed="rId5"/>
          <a:srcRect l="20771"/>
          <a:stretch/>
        </p:blipFill>
        <p:spPr>
          <a:xfrm>
            <a:off x="7593496" y="150501"/>
            <a:ext cx="3604591" cy="255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8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Box Therapy</a:t>
            </a:r>
          </a:p>
        </p:txBody>
      </p:sp>
      <p:pic>
        <p:nvPicPr>
          <p:cNvPr id="5" name="The fascinating science behind phantom limbs - Joshua W. Pate">
            <a:hlinkClick r:id="" action="ppaction://media"/>
            <a:extLst>
              <a:ext uri="{FF2B5EF4-FFF2-40B4-BE49-F238E27FC236}">
                <a16:creationId xmlns:a16="http://schemas.microsoft.com/office/drawing/2014/main" id="{871C4B9C-5239-4594-A198-89067DA12D4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9000" end="771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982" y="1690688"/>
            <a:ext cx="8537414" cy="480218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34C00-5196-47E1-A1CD-1D8B900F2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035" y="365124"/>
            <a:ext cx="2532822" cy="612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0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</a:t>
            </a:r>
          </a:p>
        </p:txBody>
      </p:sp>
      <p:pic>
        <p:nvPicPr>
          <p:cNvPr id="5" name="The fascinating science behind phantom limbs - Joshua W. Pate">
            <a:hlinkClick r:id="" action="ppaction://media"/>
            <a:extLst>
              <a:ext uri="{FF2B5EF4-FFF2-40B4-BE49-F238E27FC236}">
                <a16:creationId xmlns:a16="http://schemas.microsoft.com/office/drawing/2014/main" id="{05616000-0F51-4093-A529-9051D84E54E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8700" end="688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7239" y="1984651"/>
            <a:ext cx="8297521" cy="46672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1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Science at Last Explains Our Soul">
            <a:extLst>
              <a:ext uri="{FF2B5EF4-FFF2-40B4-BE49-F238E27FC236}">
                <a16:creationId xmlns:a16="http://schemas.microsoft.com/office/drawing/2014/main" id="{B9F6BE12-B098-4553-A1DD-19923B185F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97" y="2175595"/>
            <a:ext cx="2987951" cy="38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6D201E7-AB4B-45BD-8E9F-5E0968F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47" y="2175594"/>
            <a:ext cx="6526046" cy="388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457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Prosthetics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The fascinating science behind phantom limbs - Joshua W. Pate">
            <a:hlinkClick r:id="" action="ppaction://media"/>
            <a:extLst>
              <a:ext uri="{FF2B5EF4-FFF2-40B4-BE49-F238E27FC236}">
                <a16:creationId xmlns:a16="http://schemas.microsoft.com/office/drawing/2014/main" id="{E09B8153-2486-4B0F-A698-0703802A59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5500" end="562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7239" y="1984651"/>
            <a:ext cx="8297521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7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he fascinating science behind phantom limbs - Joshua W. Pate">
            <a:hlinkClick r:id="" action="ppaction://media"/>
            <a:extLst>
              <a:ext uri="{FF2B5EF4-FFF2-40B4-BE49-F238E27FC236}">
                <a16:creationId xmlns:a16="http://schemas.microsoft.com/office/drawing/2014/main" id="{CEAE02CC-8AF7-4D3B-A962-A25E00FC82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5400" end="395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7239" y="1984651"/>
            <a:ext cx="8297521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587B-AD29-4CFA-82DA-C38BFC15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4A7470-7E59-4D56-AF30-5774FFABAA80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3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Functional magnetic resonance imaging</a:t>
            </a:r>
          </a:p>
          <a:p>
            <a:r>
              <a:rPr lang="en-US" b="1" dirty="0"/>
              <a:t>1990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3AFCBF-1FF4-4323-97C1-88C460E7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91" y="2835965"/>
            <a:ext cx="5000257" cy="311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MRI – Developmental Affective Neuroscience Laboratory">
            <a:extLst>
              <a:ext uri="{FF2B5EF4-FFF2-40B4-BE49-F238E27FC236}">
                <a16:creationId xmlns:a16="http://schemas.microsoft.com/office/drawing/2014/main" id="{6C3DE434-CC3A-4205-BAF4-594598B3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84" y="2835964"/>
            <a:ext cx="3966173" cy="311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3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Limb Syndrome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Phantom limb syndrome </a:t>
            </a:r>
            <a:r>
              <a:rPr lang="en-US" dirty="0"/>
              <a:t>is a condition in which patients experience</a:t>
            </a:r>
            <a:br>
              <a:rPr lang="en-US" dirty="0"/>
            </a:br>
            <a:r>
              <a:rPr lang="en-US" dirty="0"/>
              <a:t>sensations in a limb that does not exist. </a:t>
            </a:r>
          </a:p>
          <a:p>
            <a:r>
              <a:rPr lang="en-US" dirty="0"/>
              <a:t>80% - 100%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5B843-C307-4FBF-B537-358CAFAE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712" y="3246594"/>
            <a:ext cx="5212088" cy="29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1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in Limbs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Nose</a:t>
            </a:r>
          </a:p>
          <a:p>
            <a:r>
              <a:rPr lang="en-US" dirty="0"/>
              <a:t>Internal Organs </a:t>
            </a:r>
          </a:p>
          <a:p>
            <a:r>
              <a:rPr lang="en-US" dirty="0"/>
              <a:t>Eye 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Printable 5 Senses Clipart Black And White">
            <a:extLst>
              <a:ext uri="{FF2B5EF4-FFF2-40B4-BE49-F238E27FC236}">
                <a16:creationId xmlns:a16="http://schemas.microsoft.com/office/drawing/2014/main" id="{4DD97985-614F-4E92-85A3-F22E96151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55" y="1690688"/>
            <a:ext cx="3629232" cy="362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94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Eye Syndrome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Pain – 26%</a:t>
            </a:r>
          </a:p>
          <a:p>
            <a:r>
              <a:rPr lang="en-US" dirty="0"/>
              <a:t>Charles Bonnet Syndrome (Visual hallucinations)  – 30%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1D7FB2C-729A-4D39-B5CB-687FE313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67" y="3124477"/>
            <a:ext cx="4451265" cy="289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28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A220-DA6A-4B02-9B68-6F7A13A3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Sensation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9A8F-1D37-44A2-BF0E-1351296C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Kinetic</a:t>
            </a:r>
          </a:p>
          <a:p>
            <a:r>
              <a:rPr lang="en-US" dirty="0"/>
              <a:t>Kinesthetic</a:t>
            </a:r>
          </a:p>
          <a:p>
            <a:r>
              <a:rPr lang="en-US" dirty="0"/>
              <a:t>Exteroceptive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C5E96-56E6-48E6-97A5-F3887BDB721A}"/>
              </a:ext>
            </a:extLst>
          </p:cNvPr>
          <p:cNvSpPr/>
          <p:nvPr/>
        </p:nvSpPr>
        <p:spPr>
          <a:xfrm>
            <a:off x="-549966" y="625750"/>
            <a:ext cx="1205948" cy="80431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30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462</Words>
  <Application>Microsoft Office PowerPoint</Application>
  <PresentationFormat>Widescreen</PresentationFormat>
  <Paragraphs>112</Paragraphs>
  <Slides>42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Phantom Limb Syndrome</vt:lpstr>
      <vt:lpstr>Phantom Limb</vt:lpstr>
      <vt:lpstr>History</vt:lpstr>
      <vt:lpstr>Reason</vt:lpstr>
      <vt:lpstr>FMRI</vt:lpstr>
      <vt:lpstr>Phantom Limb Syndrome</vt:lpstr>
      <vt:lpstr>Not just in Limbs</vt:lpstr>
      <vt:lpstr>Phantom Eye Syndrome</vt:lpstr>
      <vt:lpstr>Phantom Sensation Types</vt:lpstr>
      <vt:lpstr>Kinetic</vt:lpstr>
      <vt:lpstr>Kinesthetic</vt:lpstr>
      <vt:lpstr>Telescoping</vt:lpstr>
      <vt:lpstr>Exteroceptive</vt:lpstr>
      <vt:lpstr>Phantom Limb Pain</vt:lpstr>
      <vt:lpstr>Common Types of Phantom Limb Pain</vt:lpstr>
      <vt:lpstr>Difference</vt:lpstr>
      <vt:lpstr>Why Pain?</vt:lpstr>
      <vt:lpstr>PowerPoint Presentation</vt:lpstr>
      <vt:lpstr>Theories</vt:lpstr>
      <vt:lpstr>Peripheral mechanisms</vt:lpstr>
      <vt:lpstr>Problems</vt:lpstr>
      <vt:lpstr>Central mechanisms</vt:lpstr>
      <vt:lpstr>Cortical Homunculus</vt:lpstr>
      <vt:lpstr>Brain Remapping</vt:lpstr>
      <vt:lpstr>Brain Remapping</vt:lpstr>
      <vt:lpstr>Brain Remapping</vt:lpstr>
      <vt:lpstr>Problem</vt:lpstr>
      <vt:lpstr>Phantom Limb and Age</vt:lpstr>
      <vt:lpstr>The Neuromatrix</vt:lpstr>
      <vt:lpstr>Problems</vt:lpstr>
      <vt:lpstr>Psychological Theory</vt:lpstr>
      <vt:lpstr>Problems</vt:lpstr>
      <vt:lpstr>Why Pain?</vt:lpstr>
      <vt:lpstr>Cutaneous Rabbit Illusion</vt:lpstr>
      <vt:lpstr>What is the Truth?</vt:lpstr>
      <vt:lpstr>Risk Factors</vt:lpstr>
      <vt:lpstr>Treatment</vt:lpstr>
      <vt:lpstr>Mirror Box Therapy</vt:lpstr>
      <vt:lpstr>Virtual Reality</vt:lpstr>
      <vt:lpstr>Prosthetics</vt:lpstr>
      <vt:lpstr>Questions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Phantom Limb Syndrome</dc:title>
  <dc:creator>Matility</dc:creator>
  <cp:lastModifiedBy>Matility</cp:lastModifiedBy>
  <cp:revision>51</cp:revision>
  <dcterms:created xsi:type="dcterms:W3CDTF">2020-07-16T18:48:52Z</dcterms:created>
  <dcterms:modified xsi:type="dcterms:W3CDTF">2020-07-17T16:18:10Z</dcterms:modified>
</cp:coreProperties>
</file>